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notesMasterIdLst>
    <p:notesMasterId r:id="rId14"/>
  </p:notesMasterIdLst>
  <p:handoutMasterIdLst>
    <p:handoutMasterId r:id="rId15"/>
  </p:handoutMasterIdLst>
  <p:sldIdLst>
    <p:sldId id="278" r:id="rId2"/>
    <p:sldId id="295" r:id="rId3"/>
    <p:sldId id="298" r:id="rId4"/>
    <p:sldId id="311" r:id="rId5"/>
    <p:sldId id="302" r:id="rId6"/>
    <p:sldId id="306" r:id="rId7"/>
    <p:sldId id="299" r:id="rId8"/>
    <p:sldId id="310" r:id="rId9"/>
    <p:sldId id="283" r:id="rId10"/>
    <p:sldId id="290" r:id="rId11"/>
    <p:sldId id="289" r:id="rId12"/>
    <p:sldId id="309" r:id="rId13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A186"/>
    <a:srgbClr val="F4F04E"/>
    <a:srgbClr val="E68668"/>
    <a:srgbClr val="EB9F87"/>
    <a:srgbClr val="B6F874"/>
    <a:srgbClr val="003258"/>
    <a:srgbClr val="D84010"/>
    <a:srgbClr val="0078C8"/>
    <a:srgbClr val="E2704C"/>
    <a:srgbClr val="E37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78" autoAdjust="0"/>
    <p:restoredTop sz="94660"/>
  </p:normalViewPr>
  <p:slideViewPr>
    <p:cSldViewPr>
      <p:cViewPr varScale="1">
        <p:scale>
          <a:sx n="89" d="100"/>
          <a:sy n="89" d="100"/>
        </p:scale>
        <p:origin x="123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3086" y="-6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4278E-95BA-4DF9-A3D4-37DD757F50DD}" type="slidenum">
              <a:rPr lang="nl-NL" sz="1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‹nr.›</a:t>
            </a:fld>
            <a:endParaRPr lang="nl-NL" sz="10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7176" y="36108"/>
            <a:ext cx="1085600" cy="5431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5677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AE47B12-AD08-462D-980E-2132932ACC28}" type="datetimeFigureOut">
              <a:rPr lang="nl-NL" smtClean="0"/>
              <a:pPr/>
              <a:t>6-6-2017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2A67C1CD-2B30-4655-B66C-F92B41C9806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82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4276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118463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25184-5A55-6444-9BCB-62EB761A0FB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76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 anchor="ctr" anchorCtr="0"/>
          <a:lstStyle>
            <a:lvl1pPr algn="ctr">
              <a:defRPr sz="2400" b="1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/>
              <a:t>Klik</a:t>
            </a:r>
            <a:r>
              <a:rPr lang="en-US" dirty="0"/>
              <a:t> </a:t>
            </a:r>
            <a:r>
              <a:rPr lang="en-US" dirty="0" err="1"/>
              <a:t>om</a:t>
            </a:r>
            <a:r>
              <a:rPr lang="en-US" dirty="0"/>
              <a:t> de </a:t>
            </a:r>
            <a:r>
              <a:rPr lang="en-US" dirty="0" err="1"/>
              <a:t>tekststijl</a:t>
            </a:r>
            <a:r>
              <a:rPr lang="en-US" dirty="0"/>
              <a:t> van het model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bewerken</a:t>
            </a:r>
            <a:endParaRPr lang="en-US" dirty="0"/>
          </a:p>
          <a:p>
            <a:pPr lvl="0"/>
            <a:r>
              <a:rPr lang="en-US" dirty="0" err="1"/>
              <a:t>ww</a:t>
            </a:r>
            <a:endParaRPr lang="en-US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4AFA5-A12D-9246-B72F-BDD799BE8511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6098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E0182-18D6-8645-A657-13119BDBAE0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021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D22F-3BC9-394B-8621-F2B4A73ABC3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698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556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044F-0D5E-E942-AFC3-081FA31B288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2076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7BA7F-C95B-A046-B507-59BA2DBFB183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1726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7441E-AF55-AA48-A48F-E6D6793E7A7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03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00000" y="274638"/>
            <a:ext cx="6624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Titelstijl</a:t>
            </a:r>
            <a:r>
              <a:rPr lang="en-US" dirty="0"/>
              <a:t> van model </a:t>
            </a:r>
            <a:r>
              <a:rPr lang="en-US" dirty="0" err="1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9112F-0432-3E45-B191-A3E8BBB1FBC6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5411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CB0A-67EE-8845-8F51-D4AF2C2A12B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9153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717E-837C-9F4A-B7EC-A6CB3D75579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8886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629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ind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025167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0000" y="540000"/>
            <a:ext cx="7704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1260000"/>
            <a:ext cx="7704000" cy="46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88024" y="6236419"/>
            <a:ext cx="3960439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537" y="6237312"/>
            <a:ext cx="64807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chemeClr val="accent5"/>
                </a:solidFill>
                <a:latin typeface="+mn-lt"/>
              </a:defRPr>
            </a:lvl1pPr>
          </a:lstStyle>
          <a:p>
            <a:fld id="{DD4326B3-8991-FC4E-8214-194F99C920E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040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60" r:id="rId1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i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2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1259632" y="1412776"/>
            <a:ext cx="7128792" cy="3312368"/>
          </a:xfrm>
        </p:spPr>
        <p:txBody>
          <a:bodyPr/>
          <a:lstStyle/>
          <a:p>
            <a:r>
              <a:rPr lang="nl-NL" i="1" dirty="0" smtClean="0"/>
              <a:t>Gegevens- </a:t>
            </a:r>
            <a:r>
              <a:rPr lang="nl-NL" i="1" dirty="0"/>
              <a:t>en berichtenstandaarden</a:t>
            </a:r>
            <a:br>
              <a:rPr lang="nl-NL" i="1" dirty="0"/>
            </a:br>
            <a:r>
              <a:rPr lang="nl-NL" i="1" dirty="0" smtClean="0"/>
              <a:t/>
            </a:r>
            <a:br>
              <a:rPr lang="nl-NL" i="1" dirty="0" smtClean="0"/>
            </a:br>
            <a:r>
              <a:rPr lang="nl-NL" i="1" dirty="0" err="1" smtClean="0"/>
              <a:t>Governance</a:t>
            </a:r>
            <a:r>
              <a:rPr lang="nl-NL" i="1" dirty="0" smtClean="0"/>
              <a:t> / werkwijze</a:t>
            </a:r>
            <a:br>
              <a:rPr lang="nl-NL" i="1" dirty="0" smtClean="0"/>
            </a:br>
            <a:r>
              <a:rPr lang="nl-NL" i="1" dirty="0" smtClean="0"/>
              <a:t>inspelen op nieuwe ontwikkelingen</a:t>
            </a:r>
            <a:endParaRPr lang="nl-NL" i="1" dirty="0"/>
          </a:p>
        </p:txBody>
      </p:sp>
      <p:sp>
        <p:nvSpPr>
          <p:cNvPr id="2" name="Tekstvak 1"/>
          <p:cNvSpPr txBox="1"/>
          <p:nvPr/>
        </p:nvSpPr>
        <p:spPr>
          <a:xfrm>
            <a:off x="251520" y="5661248"/>
            <a:ext cx="51125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Utrecht – Regiegroep Gegevens/berichtstandaarden -  7 juni 2016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896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1" y="1626639"/>
            <a:ext cx="2827891" cy="19371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4559" y="3933057"/>
            <a:ext cx="5003945" cy="295232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Externe ontwikkelingen (4)</a:t>
            </a:r>
            <a:br>
              <a:rPr lang="nl-NL" dirty="0"/>
            </a:br>
            <a:r>
              <a:rPr lang="nl-NL" dirty="0"/>
              <a:t>Beweging in voorzieningen en stelsels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Overheidsbrede</a:t>
            </a:r>
            <a:r>
              <a:rPr lang="nl-NL" dirty="0" smtClean="0"/>
              <a:t> aanpak</a:t>
            </a:r>
            <a:endParaRPr lang="nl-NL" dirty="0"/>
          </a:p>
          <a:p>
            <a:r>
              <a:rPr lang="nl-NL" dirty="0" err="1"/>
              <a:t>eID</a:t>
            </a:r>
            <a:r>
              <a:rPr lang="nl-NL" dirty="0"/>
              <a:t> (voor inwoners, ondernemers en professionals)</a:t>
            </a:r>
          </a:p>
          <a:p>
            <a:r>
              <a:rPr lang="nl-NL" dirty="0"/>
              <a:t>Digitaal ondertekenen</a:t>
            </a:r>
          </a:p>
          <a:p>
            <a:r>
              <a:rPr lang="nl-NL" dirty="0"/>
              <a:t>Inzage in gebruik van gegevens</a:t>
            </a:r>
          </a:p>
          <a:p>
            <a:r>
              <a:rPr lang="nl-NL" dirty="0"/>
              <a:t>Collectieve infrastructuur</a:t>
            </a:r>
          </a:p>
          <a:p>
            <a:r>
              <a:rPr lang="nl-NL" dirty="0"/>
              <a:t>Gegevensbronnen via </a:t>
            </a:r>
            <a:r>
              <a:rPr lang="nl-NL" dirty="0" err="1"/>
              <a:t>API’s</a:t>
            </a:r>
            <a:r>
              <a:rPr lang="nl-NL" dirty="0"/>
              <a:t> beschikbaar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10</a:t>
            </a:fld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68424">
            <a:off x="331018" y="4431836"/>
            <a:ext cx="3091096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01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Andere uitgangspunten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Denken in registers en stelsels</a:t>
            </a:r>
          </a:p>
          <a:p>
            <a:r>
              <a:rPr lang="nl-NL" dirty="0"/>
              <a:t>Overheid is eigenaar en regievoerder van gegevens die zij vast moet leggen</a:t>
            </a:r>
          </a:p>
          <a:p>
            <a:r>
              <a:rPr lang="nl-NL" dirty="0"/>
              <a:t>Data bij de bron (terugdringen lokale kopieën)</a:t>
            </a:r>
          </a:p>
          <a:p>
            <a:r>
              <a:rPr lang="nl-NL" dirty="0"/>
              <a:t>Verplicht hergebruik</a:t>
            </a:r>
          </a:p>
          <a:p>
            <a:r>
              <a:rPr lang="nl-NL" dirty="0"/>
              <a:t>Transparantie over toepassing van gegevens</a:t>
            </a:r>
          </a:p>
          <a:p>
            <a:r>
              <a:rPr lang="nl-NL" dirty="0"/>
              <a:t>“Samen organiseren” als vervanging van lokale informatievoorziening</a:t>
            </a:r>
          </a:p>
          <a:p>
            <a:r>
              <a:rPr lang="nl-NL" dirty="0"/>
              <a:t>Vraagt om een evolutie/transitie naar deze manier van werken (langere termijn visie)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608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Open discussie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Welke andere ontwikkelingen zijn belangrijk </a:t>
            </a:r>
            <a:r>
              <a:rPr lang="nl-NL" dirty="0" smtClean="0"/>
              <a:t>voor aanpassingen aan onze werkwijze</a:t>
            </a:r>
          </a:p>
          <a:p>
            <a:endParaRPr lang="nl-NL" dirty="0"/>
          </a:p>
          <a:p>
            <a:r>
              <a:rPr lang="nl-NL" dirty="0" smtClean="0"/>
              <a:t>Welke partijen moeten bij deze vernieuwing worden betrokken en in welke rol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Hoe houden we verbinding met de huidige toepassing van </a:t>
            </a:r>
            <a:r>
              <a:rPr lang="nl-NL" dirty="0" err="1" smtClean="0"/>
              <a:t>StUF</a:t>
            </a:r>
            <a:r>
              <a:rPr lang="nl-NL" dirty="0" smtClean="0"/>
              <a:t>, issues die daar nu spelen en een goede overgang naar de vernieuwing ?</a:t>
            </a:r>
          </a:p>
          <a:p>
            <a:pPr lvl="1"/>
            <a:endParaRPr lang="nl-NL" b="1" dirty="0" smtClean="0"/>
          </a:p>
          <a:p>
            <a:r>
              <a:rPr lang="nl-NL" dirty="0" smtClean="0"/>
              <a:t>Welke </a:t>
            </a:r>
            <a:r>
              <a:rPr lang="nl-NL" dirty="0"/>
              <a:t>suggesties heeft u voor het verbeteren van </a:t>
            </a:r>
            <a:r>
              <a:rPr lang="nl-NL" dirty="0" smtClean="0"/>
              <a:t>de werkwijze</a:t>
            </a:r>
            <a:r>
              <a:rPr lang="nl-NL" dirty="0" smtClean="0"/>
              <a:t>?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946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Huidige situatie</a:t>
            </a:r>
          </a:p>
          <a:p>
            <a:endParaRPr lang="nl-NL" dirty="0"/>
          </a:p>
          <a:p>
            <a:r>
              <a:rPr lang="nl-NL" dirty="0"/>
              <a:t>Ontwikkelingen die (mogelijk) aanpassing </a:t>
            </a:r>
            <a:r>
              <a:rPr lang="nl-NL" dirty="0" smtClean="0"/>
              <a:t> vragen van onze werkwijze voor onze familie van gegevens/berichtenstandaarden</a:t>
            </a:r>
            <a:endParaRPr lang="nl-NL" dirty="0"/>
          </a:p>
          <a:p>
            <a:endParaRPr lang="nl-NL" dirty="0"/>
          </a:p>
          <a:p>
            <a:r>
              <a:rPr lang="nl-NL" dirty="0"/>
              <a:t>Discussie</a:t>
            </a:r>
          </a:p>
          <a:p>
            <a:endParaRPr lang="nl-NL" dirty="0"/>
          </a:p>
          <a:p>
            <a:r>
              <a:rPr lang="nl-NL" dirty="0"/>
              <a:t>Afspraken - vervolgaanpak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555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Werkwijze nu </a:t>
            </a:r>
            <a:r>
              <a:rPr lang="nl-NL" dirty="0"/>
              <a:t>- opzet en kaders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Criteria Open Standaarden – </a:t>
            </a:r>
          </a:p>
          <a:p>
            <a:pPr lvl="1"/>
            <a:r>
              <a:rPr lang="nl-NL" dirty="0"/>
              <a:t>Pas-Toe-Leg-Uit </a:t>
            </a:r>
            <a:r>
              <a:rPr lang="nl-NL" dirty="0" smtClean="0"/>
              <a:t>regime</a:t>
            </a:r>
            <a:endParaRPr lang="nl-NL" dirty="0"/>
          </a:p>
          <a:p>
            <a:endParaRPr lang="nl-NL" dirty="0"/>
          </a:p>
          <a:p>
            <a:r>
              <a:rPr lang="nl-NL" dirty="0"/>
              <a:t>Beheermodel  (versie 4-6-2014)</a:t>
            </a:r>
          </a:p>
          <a:p>
            <a:pPr lvl="1"/>
            <a:r>
              <a:rPr lang="nl-NL" dirty="0"/>
              <a:t>Organisatie, proces, participatie, releasebeleid en besluitvorming incl. familiecriteria</a:t>
            </a:r>
          </a:p>
          <a:p>
            <a:pPr lvl="1"/>
            <a:r>
              <a:rPr lang="nl-NL" dirty="0"/>
              <a:t>Oorsprong uit 2008</a:t>
            </a:r>
          </a:p>
          <a:p>
            <a:endParaRPr lang="nl-NL" dirty="0"/>
          </a:p>
          <a:p>
            <a:r>
              <a:rPr lang="nl-NL" dirty="0"/>
              <a:t>Andere richtlijnen en kaders </a:t>
            </a:r>
          </a:p>
          <a:p>
            <a:pPr lvl="1"/>
            <a:r>
              <a:rPr lang="nl-NL" dirty="0"/>
              <a:t>Best </a:t>
            </a:r>
            <a:r>
              <a:rPr lang="nl-NL" dirty="0" err="1"/>
              <a:t>practices</a:t>
            </a:r>
            <a:r>
              <a:rPr lang="nl-NL" dirty="0"/>
              <a:t>, compliance-afspraken</a:t>
            </a:r>
          </a:p>
          <a:p>
            <a:pPr lvl="1"/>
            <a:r>
              <a:rPr lang="nl-NL" dirty="0"/>
              <a:t>Monitoring en markttransparantie</a:t>
            </a:r>
          </a:p>
          <a:p>
            <a:pPr lvl="1"/>
            <a:r>
              <a:rPr lang="nl-NL" dirty="0"/>
              <a:t>Leveranciersmanagement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072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dirty="0" smtClean="0"/>
              <a:t>StUF stakeholders</a:t>
            </a:r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7777163" cy="4070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1331342" y="1817712"/>
            <a:ext cx="1512888" cy="457200"/>
          </a:xfrm>
          <a:prstGeom prst="rect">
            <a:avLst/>
          </a:prstGeom>
          <a:solidFill>
            <a:srgbClr val="FF99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nl-NL" altLang="en-US" sz="2400"/>
              <a:t>Vraag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683642" y="5813450"/>
            <a:ext cx="1368425" cy="457200"/>
          </a:xfrm>
          <a:prstGeom prst="rect">
            <a:avLst/>
          </a:prstGeom>
          <a:solidFill>
            <a:srgbClr val="FF99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nl-NL" altLang="en-US" sz="2400"/>
              <a:t>Aanbod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6228780" y="4841900"/>
            <a:ext cx="2232025" cy="1631950"/>
          </a:xfrm>
          <a:prstGeom prst="rect">
            <a:avLst/>
          </a:prstGeom>
          <a:solidFill>
            <a:srgbClr val="FF99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nl-NL" altLang="en-US" sz="2000"/>
              <a:t>Beheer &amp; Onderhoud </a:t>
            </a:r>
          </a:p>
          <a:p>
            <a:pPr eaLnBrk="1" hangingPunct="1"/>
            <a:r>
              <a:rPr lang="en-US" altLang="en-US" sz="2000"/>
              <a:t>Kwaliteit</a:t>
            </a:r>
          </a:p>
          <a:p>
            <a:pPr eaLnBrk="1" hangingPunct="1"/>
            <a:r>
              <a:rPr lang="en-US" altLang="en-US" sz="2000"/>
              <a:t>Leveranciers-management</a:t>
            </a:r>
            <a:endParaRPr lang="nl-NL" altLang="en-US" sz="2000"/>
          </a:p>
        </p:txBody>
      </p:sp>
      <p:sp>
        <p:nvSpPr>
          <p:cNvPr id="37896" name="Rectangle 9"/>
          <p:cNvSpPr>
            <a:spLocks noChangeArrowheads="1"/>
          </p:cNvSpPr>
          <p:nvPr/>
        </p:nvSpPr>
        <p:spPr bwMode="auto">
          <a:xfrm>
            <a:off x="683642" y="2811487"/>
            <a:ext cx="1871663" cy="3603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nl-NL" altLang="en-US" b="1" dirty="0"/>
              <a:t>Gebruikers</a:t>
            </a:r>
          </a:p>
        </p:txBody>
      </p:sp>
      <p:sp>
        <p:nvSpPr>
          <p:cNvPr id="37897" name="Rectangle 10"/>
          <p:cNvSpPr>
            <a:spLocks noChangeArrowheads="1"/>
          </p:cNvSpPr>
          <p:nvPr/>
        </p:nvSpPr>
        <p:spPr bwMode="auto">
          <a:xfrm>
            <a:off x="3131840" y="2456408"/>
            <a:ext cx="1728192" cy="2344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nl-NL" altLang="en-US" b="1" dirty="0"/>
              <a:t>Indirect</a:t>
            </a:r>
          </a:p>
        </p:txBody>
      </p:sp>
      <p:sp>
        <p:nvSpPr>
          <p:cNvPr id="37898" name="Rectangle 11"/>
          <p:cNvSpPr>
            <a:spLocks noChangeArrowheads="1"/>
          </p:cNvSpPr>
          <p:nvPr/>
        </p:nvSpPr>
        <p:spPr bwMode="auto">
          <a:xfrm>
            <a:off x="5690617" y="3057550"/>
            <a:ext cx="1798638" cy="200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nl-NL" altLang="en-US" b="1" dirty="0"/>
              <a:t>E-</a:t>
            </a:r>
            <a:r>
              <a:rPr lang="nl-NL" altLang="en-US" b="1" dirty="0" err="1"/>
              <a:t>overheidsprogr</a:t>
            </a:r>
            <a:r>
              <a:rPr lang="nl-NL" altLang="en-US" b="1" dirty="0"/>
              <a:t>.</a:t>
            </a:r>
          </a:p>
        </p:txBody>
      </p:sp>
      <p:sp>
        <p:nvSpPr>
          <p:cNvPr id="37899" name="Rectangle 14"/>
          <p:cNvSpPr>
            <a:spLocks noChangeArrowheads="1"/>
          </p:cNvSpPr>
          <p:nvPr/>
        </p:nvSpPr>
        <p:spPr bwMode="auto">
          <a:xfrm>
            <a:off x="429642" y="5420071"/>
            <a:ext cx="1798638" cy="2568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nl-NL" altLang="en-US" dirty="0"/>
              <a:t>ICT </a:t>
            </a:r>
            <a:r>
              <a:rPr lang="nl-NL" altLang="en-US" b="1" dirty="0"/>
              <a:t>leveranciers</a:t>
            </a:r>
          </a:p>
        </p:txBody>
      </p:sp>
      <p:sp>
        <p:nvSpPr>
          <p:cNvPr id="37900" name="Rectangle 17"/>
          <p:cNvSpPr>
            <a:spLocks noChangeArrowheads="1"/>
          </p:cNvSpPr>
          <p:nvPr/>
        </p:nvSpPr>
        <p:spPr bwMode="auto">
          <a:xfrm>
            <a:off x="6689948" y="4218061"/>
            <a:ext cx="1283421" cy="1470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nl-NL" altLang="en-US" sz="1600" b="1" dirty="0" smtClean="0"/>
              <a:t>Beheer/</a:t>
            </a:r>
            <a:r>
              <a:rPr lang="nl-NL" altLang="en-US" sz="1600" b="1" dirty="0" err="1" smtClean="0"/>
              <a:t>doorontw</a:t>
            </a:r>
            <a:r>
              <a:rPr lang="nl-NL" altLang="en-US" sz="1600" b="1" dirty="0" smtClean="0"/>
              <a:t>.</a:t>
            </a:r>
            <a:endParaRPr lang="nl-NL" altLang="en-US" sz="1600" b="1" dirty="0"/>
          </a:p>
        </p:txBody>
      </p:sp>
      <p:sp>
        <p:nvSpPr>
          <p:cNvPr id="37902" name="Rectangle 17"/>
          <p:cNvSpPr>
            <a:spLocks noChangeArrowheads="1"/>
          </p:cNvSpPr>
          <p:nvPr/>
        </p:nvSpPr>
        <p:spPr bwMode="auto">
          <a:xfrm>
            <a:off x="6689155" y="2782541"/>
            <a:ext cx="496886" cy="1797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en-US" sz="1600" dirty="0"/>
              <a:t>NUP</a:t>
            </a:r>
            <a:endParaRPr lang="nl-NL" altLang="en-US" sz="1600" dirty="0"/>
          </a:p>
        </p:txBody>
      </p:sp>
      <p:sp>
        <p:nvSpPr>
          <p:cNvPr id="37903" name="Rectangle 17"/>
          <p:cNvSpPr>
            <a:spLocks noChangeArrowheads="1"/>
          </p:cNvSpPr>
          <p:nvPr/>
        </p:nvSpPr>
        <p:spPr bwMode="auto">
          <a:xfrm>
            <a:off x="6676926" y="2446883"/>
            <a:ext cx="540320" cy="1677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en-US" sz="1600" dirty="0"/>
              <a:t>BRP</a:t>
            </a:r>
            <a:endParaRPr lang="nl-NL" altLang="en-US" sz="1600" dirty="0"/>
          </a:p>
        </p:txBody>
      </p:sp>
      <p:sp>
        <p:nvSpPr>
          <p:cNvPr id="37904" name="Rectangle 17"/>
          <p:cNvSpPr>
            <a:spLocks noChangeArrowheads="1"/>
          </p:cNvSpPr>
          <p:nvPr/>
        </p:nvSpPr>
        <p:spPr bwMode="auto">
          <a:xfrm>
            <a:off x="6084168" y="2446883"/>
            <a:ext cx="504056" cy="1629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en-US" sz="1600" dirty="0"/>
              <a:t>3D</a:t>
            </a:r>
            <a:endParaRPr lang="nl-NL" altLang="en-US" sz="1600" dirty="0"/>
          </a:p>
        </p:txBody>
      </p:sp>
      <p:sp>
        <p:nvSpPr>
          <p:cNvPr id="37905" name="Rectangle 17"/>
          <p:cNvSpPr>
            <a:spLocks noChangeArrowheads="1"/>
          </p:cNvSpPr>
          <p:nvPr/>
        </p:nvSpPr>
        <p:spPr bwMode="auto">
          <a:xfrm>
            <a:off x="5345038" y="2782540"/>
            <a:ext cx="468312" cy="2083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en-US" sz="1600" dirty="0"/>
              <a:t>RUDs</a:t>
            </a:r>
            <a:endParaRPr lang="nl-NL" altLang="en-US" sz="1600" dirty="0"/>
          </a:p>
        </p:txBody>
      </p:sp>
      <p:sp>
        <p:nvSpPr>
          <p:cNvPr id="37906" name="Rectangle 17"/>
          <p:cNvSpPr>
            <a:spLocks noChangeArrowheads="1"/>
          </p:cNvSpPr>
          <p:nvPr/>
        </p:nvSpPr>
        <p:spPr bwMode="auto">
          <a:xfrm>
            <a:off x="5381055" y="2446883"/>
            <a:ext cx="468312" cy="1677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en-US" sz="1600" dirty="0"/>
              <a:t>BR’s</a:t>
            </a:r>
            <a:endParaRPr lang="nl-NL" altLang="en-US" sz="1600" dirty="0"/>
          </a:p>
        </p:txBody>
      </p:sp>
      <p:sp>
        <p:nvSpPr>
          <p:cNvPr id="37907" name="Text Box 4"/>
          <p:cNvSpPr txBox="1">
            <a:spLocks noChangeArrowheads="1"/>
          </p:cNvSpPr>
          <p:nvPr/>
        </p:nvSpPr>
        <p:spPr bwMode="auto">
          <a:xfrm>
            <a:off x="5693792" y="1628800"/>
            <a:ext cx="2771775" cy="706437"/>
          </a:xfrm>
          <a:prstGeom prst="rect">
            <a:avLst/>
          </a:prstGeom>
          <a:solidFill>
            <a:srgbClr val="FF99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2000"/>
              <a:t>Grootschalige verandering</a:t>
            </a:r>
            <a:endParaRPr lang="nl-NL" altLang="en-US" sz="2000"/>
          </a:p>
        </p:txBody>
      </p:sp>
      <p:sp>
        <p:nvSpPr>
          <p:cNvPr id="2" name="Tekstvak 1"/>
          <p:cNvSpPr txBox="1"/>
          <p:nvPr/>
        </p:nvSpPr>
        <p:spPr>
          <a:xfrm flipH="1">
            <a:off x="7973369" y="2573622"/>
            <a:ext cx="14765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i="1" dirty="0" smtClean="0"/>
              <a:t>KING</a:t>
            </a:r>
          </a:p>
          <a:p>
            <a:r>
              <a:rPr lang="nl-NL" sz="1400" i="1" dirty="0" smtClean="0"/>
              <a:t>Waarderings-kamer</a:t>
            </a:r>
          </a:p>
          <a:p>
            <a:r>
              <a:rPr lang="nl-NL" sz="1400" i="1" dirty="0" smtClean="0"/>
              <a:t>Kadaster</a:t>
            </a:r>
          </a:p>
          <a:p>
            <a:r>
              <a:rPr lang="nl-NL" sz="1400" i="1" dirty="0" smtClean="0"/>
              <a:t>RWS</a:t>
            </a:r>
          </a:p>
          <a:p>
            <a:r>
              <a:rPr lang="nl-NL" sz="1400" i="1" dirty="0" smtClean="0"/>
              <a:t>KvK</a:t>
            </a:r>
          </a:p>
          <a:p>
            <a:r>
              <a:rPr lang="nl-NL" sz="1400" i="1" dirty="0" err="1" smtClean="0"/>
              <a:t>Geonovum</a:t>
            </a:r>
            <a:endParaRPr lang="nl-NL" sz="1400" i="1" dirty="0" smtClean="0"/>
          </a:p>
          <a:p>
            <a:r>
              <a:rPr lang="nl-NL" sz="1400" i="1" dirty="0" smtClean="0"/>
              <a:t>ZINL</a:t>
            </a:r>
          </a:p>
          <a:p>
            <a:r>
              <a:rPr lang="nl-NL" sz="1400" i="1" dirty="0" smtClean="0"/>
              <a:t>Logius</a:t>
            </a:r>
          </a:p>
          <a:p>
            <a:r>
              <a:rPr lang="nl-NL" i="1" dirty="0" smtClean="0"/>
              <a:t>…..</a:t>
            </a:r>
          </a:p>
          <a:p>
            <a:endParaRPr lang="nl-NL" i="1" dirty="0"/>
          </a:p>
        </p:txBody>
      </p:sp>
      <p:sp>
        <p:nvSpPr>
          <p:cNvPr id="3" name="Linkeraccolade 2"/>
          <p:cNvSpPr/>
          <p:nvPr/>
        </p:nvSpPr>
        <p:spPr bwMode="auto">
          <a:xfrm>
            <a:off x="7884368" y="2690836"/>
            <a:ext cx="177478" cy="2036763"/>
          </a:xfrm>
          <a:prstGeom prst="lef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83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auto">
          <a:xfrm>
            <a:off x="827584" y="1268760"/>
            <a:ext cx="6048672" cy="403244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3258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err="1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Werkwijze </a:t>
            </a:r>
            <a:r>
              <a:rPr lang="nl-NL" dirty="0"/>
              <a:t>– nu Beheermodel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ekstvak 10"/>
          <p:cNvSpPr txBox="1"/>
          <p:nvPr/>
        </p:nvSpPr>
        <p:spPr>
          <a:xfrm>
            <a:off x="4932040" y="1297747"/>
            <a:ext cx="1877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Versie: 4-6-2014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556792"/>
            <a:ext cx="5616624" cy="338682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75436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Lopende ontwikkelingen </a:t>
            </a:r>
            <a:r>
              <a:rPr lang="nl-NL" dirty="0" smtClean="0"/>
              <a:t>op onze werkwijze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484784"/>
            <a:ext cx="7704000" cy="4608000"/>
          </a:xfrm>
        </p:spPr>
        <p:txBody>
          <a:bodyPr/>
          <a:lstStyle/>
          <a:p>
            <a:r>
              <a:rPr lang="nl-NL" dirty="0" smtClean="0"/>
              <a:t>Onderhanden </a:t>
            </a:r>
            <a:r>
              <a:rPr lang="nl-NL" dirty="0"/>
              <a:t>vernieuwingen van de </a:t>
            </a:r>
            <a:r>
              <a:rPr lang="nl-NL" dirty="0" err="1"/>
              <a:t>StUF</a:t>
            </a:r>
            <a:r>
              <a:rPr lang="nl-NL" dirty="0"/>
              <a:t> familie</a:t>
            </a:r>
          </a:p>
          <a:p>
            <a:pPr lvl="1"/>
            <a:r>
              <a:rPr lang="nl-NL" dirty="0"/>
              <a:t>Volgens de door </a:t>
            </a:r>
            <a:r>
              <a:rPr lang="nl-NL" dirty="0" smtClean="0"/>
              <a:t>Regiegroep </a:t>
            </a:r>
            <a:r>
              <a:rPr lang="nl-NL" dirty="0"/>
              <a:t>vastgestelde elf richtinggevende afspraken uit </a:t>
            </a:r>
            <a:r>
              <a:rPr lang="nl-NL" sz="1800" dirty="0"/>
              <a:t>(medio 2016)</a:t>
            </a:r>
          </a:p>
          <a:p>
            <a:pPr lvl="1"/>
            <a:r>
              <a:rPr lang="nl-NL" dirty="0" smtClean="0"/>
              <a:t>Vernieuwing </a:t>
            </a:r>
            <a:r>
              <a:rPr lang="nl-NL" dirty="0" smtClean="0"/>
              <a:t>la</a:t>
            </a:r>
            <a:r>
              <a:rPr lang="nl-NL" dirty="0" smtClean="0"/>
              <a:t>ngs </a:t>
            </a:r>
            <a:r>
              <a:rPr lang="nl-NL" dirty="0"/>
              <a:t>twee lijnen - doorontwikkeling en ontdekken</a:t>
            </a:r>
          </a:p>
          <a:p>
            <a:pPr lvl="1"/>
            <a:r>
              <a:rPr lang="nl-NL" dirty="0"/>
              <a:t>Wijzigingen in </a:t>
            </a:r>
            <a:r>
              <a:rPr lang="nl-NL" dirty="0" err="1"/>
              <a:t>StUF</a:t>
            </a:r>
            <a:r>
              <a:rPr lang="nl-NL" dirty="0"/>
              <a:t> familiestructuur </a:t>
            </a:r>
          </a:p>
          <a:p>
            <a:pPr lvl="2"/>
            <a:r>
              <a:rPr lang="nl-NL" dirty="0"/>
              <a:t>O.a. eindproduct standaarden</a:t>
            </a:r>
          </a:p>
          <a:p>
            <a:pPr lvl="2"/>
            <a:r>
              <a:rPr lang="nl-NL" dirty="0"/>
              <a:t>Architectuur (GEMMA) nadrukkelijker verbonden aan standaarden</a:t>
            </a:r>
          </a:p>
          <a:p>
            <a:pPr lvl="1"/>
            <a:r>
              <a:rPr lang="nl-NL" dirty="0" err="1"/>
              <a:t>Overheidsbreed</a:t>
            </a:r>
            <a:r>
              <a:rPr lang="nl-NL" dirty="0"/>
              <a:t> metamodel (voor semantiek)</a:t>
            </a:r>
          </a:p>
          <a:p>
            <a:pPr lvl="1"/>
            <a:r>
              <a:rPr lang="nl-NL" dirty="0" smtClean="0"/>
              <a:t>Harmonisatie van werkwijze en </a:t>
            </a:r>
            <a:r>
              <a:rPr lang="nl-NL" dirty="0" err="1" smtClean="0"/>
              <a:t>tooling</a:t>
            </a:r>
            <a:r>
              <a:rPr lang="nl-NL" dirty="0" smtClean="0"/>
              <a:t> van beheerders</a:t>
            </a:r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11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Externe ontwikkelingen die (mogelijke) aanpassing </a:t>
            </a:r>
            <a:r>
              <a:rPr lang="nl-NL" dirty="0" smtClean="0"/>
              <a:t>van onze werkwijze vraagt  </a:t>
            </a:r>
            <a:r>
              <a:rPr lang="nl-NL" dirty="0"/>
              <a:t>(2)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7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2243" y="2420888"/>
            <a:ext cx="5741757" cy="4482248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31540" y="1490592"/>
            <a:ext cx="8280920" cy="4608000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De criteria </a:t>
            </a:r>
            <a:r>
              <a:rPr lang="nl-NL" dirty="0" smtClean="0"/>
              <a:t>van het </a:t>
            </a:r>
            <a:r>
              <a:rPr lang="nl-NL" dirty="0"/>
              <a:t>F</a:t>
            </a:r>
            <a:r>
              <a:rPr lang="nl-NL" dirty="0" smtClean="0"/>
              <a:t>orum </a:t>
            </a:r>
            <a:r>
              <a:rPr lang="nl-NL" dirty="0"/>
              <a:t>S</a:t>
            </a:r>
            <a:r>
              <a:rPr lang="nl-NL" dirty="0" smtClean="0"/>
              <a:t>tandaardisatie voor Open </a:t>
            </a:r>
            <a:r>
              <a:rPr lang="nl-NL" dirty="0"/>
              <a:t>Standaarden is geactualiseerd </a:t>
            </a:r>
            <a:r>
              <a:rPr lang="nl-NL" sz="1800" dirty="0"/>
              <a:t>(versie 2.0 / april 2016</a:t>
            </a:r>
            <a:r>
              <a:rPr lang="nl-NL" sz="1800" dirty="0" smtClean="0"/>
              <a:t>)  </a:t>
            </a:r>
          </a:p>
          <a:p>
            <a:pPr marL="0" indent="0">
              <a:buNone/>
            </a:pPr>
            <a:r>
              <a:rPr lang="nl-NL" dirty="0" smtClean="0"/>
              <a:t>De Regiegroep</a:t>
            </a:r>
          </a:p>
          <a:p>
            <a:pPr marL="0" indent="0">
              <a:buNone/>
            </a:pPr>
            <a:r>
              <a:rPr lang="nl-NL" dirty="0" smtClean="0"/>
              <a:t>wil </a:t>
            </a:r>
            <a:r>
              <a:rPr lang="nl-NL" dirty="0"/>
              <a:t>dat </a:t>
            </a:r>
            <a:r>
              <a:rPr lang="nl-NL" dirty="0" err="1"/>
              <a:t>StUF</a:t>
            </a:r>
            <a:r>
              <a:rPr lang="nl-NL" dirty="0"/>
              <a:t>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open </a:t>
            </a:r>
            <a:r>
              <a:rPr lang="nl-NL" dirty="0"/>
              <a:t>standaard blijft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467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Externe ontwikkelingen die (</a:t>
            </a:r>
            <a:r>
              <a:rPr lang="nl-NL" dirty="0" smtClean="0"/>
              <a:t>mogelijk) </a:t>
            </a:r>
            <a:r>
              <a:rPr lang="nl-NL" dirty="0"/>
              <a:t>aanpassing </a:t>
            </a:r>
            <a:r>
              <a:rPr lang="nl-NL" dirty="0" smtClean="0"/>
              <a:t>van onze werkwijze </a:t>
            </a:r>
            <a:r>
              <a:rPr lang="nl-NL" dirty="0"/>
              <a:t>vraagt  (2)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484784"/>
            <a:ext cx="8280920" cy="4608000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Bestuurlijke veranderingen in gemeentelijke domein</a:t>
            </a:r>
          </a:p>
          <a:p>
            <a:pPr lvl="1"/>
            <a:r>
              <a:rPr lang="nl-NL" dirty="0"/>
              <a:t>Instellen College </a:t>
            </a:r>
            <a:r>
              <a:rPr lang="nl-NL" dirty="0" err="1"/>
              <a:t>Dienstverleningzaken</a:t>
            </a:r>
            <a:r>
              <a:rPr lang="nl-NL" dirty="0"/>
              <a:t> </a:t>
            </a:r>
          </a:p>
          <a:p>
            <a:pPr lvl="1"/>
            <a:r>
              <a:rPr lang="nl-NL" dirty="0"/>
              <a:t>Beweging naar Gezamenlijke Uitvoering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8</a:t>
            </a:fld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225" y="2708920"/>
            <a:ext cx="6028415" cy="414908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7041640" y="6197108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Uit ALV </a:t>
            </a:r>
          </a:p>
          <a:p>
            <a:r>
              <a:rPr lang="nl-NL" dirty="0" smtClean="0"/>
              <a:t>juni </a:t>
            </a:r>
            <a:r>
              <a:rPr lang="nl-NL" dirty="0"/>
              <a:t>2017 </a:t>
            </a:r>
          </a:p>
        </p:txBody>
      </p:sp>
    </p:spTree>
    <p:extLst>
      <p:ext uri="{BB962C8B-B14F-4D97-AF65-F5344CB8AC3E}">
        <p14:creationId xmlns:p14="http://schemas.microsoft.com/office/powerpoint/2010/main" val="219010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31776"/>
            <a:ext cx="3541240" cy="35412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Externe ontwikkelingen (3)</a:t>
            </a:r>
            <a:br>
              <a:rPr lang="nl-NL" dirty="0"/>
            </a:br>
            <a:r>
              <a:rPr lang="nl-NL" dirty="0"/>
              <a:t>Bewegingen (e-)overheid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0000" y="1260000"/>
            <a:ext cx="7704000" cy="4977312"/>
          </a:xfrm>
        </p:spPr>
        <p:txBody>
          <a:bodyPr/>
          <a:lstStyle/>
          <a:p>
            <a:r>
              <a:rPr lang="nl-NL" dirty="0"/>
              <a:t>Denken vanuit inwoners en </a:t>
            </a:r>
            <a:br>
              <a:rPr lang="nl-NL" dirty="0"/>
            </a:br>
            <a:r>
              <a:rPr lang="nl-NL" dirty="0"/>
              <a:t>ondernemers </a:t>
            </a:r>
            <a:r>
              <a:rPr lang="nl-NL" dirty="0" err="1"/>
              <a:t>by</a:t>
            </a:r>
            <a:r>
              <a:rPr lang="nl-NL" dirty="0"/>
              <a:t> design</a:t>
            </a:r>
          </a:p>
          <a:p>
            <a:r>
              <a:rPr lang="nl-NL" dirty="0"/>
              <a:t>Beveiliging </a:t>
            </a:r>
            <a:r>
              <a:rPr lang="nl-NL" dirty="0" err="1"/>
              <a:t>by</a:t>
            </a:r>
            <a:r>
              <a:rPr lang="nl-NL" dirty="0"/>
              <a:t> design</a:t>
            </a:r>
          </a:p>
          <a:p>
            <a:r>
              <a:rPr lang="nl-NL" dirty="0"/>
              <a:t>Privacy </a:t>
            </a:r>
            <a:r>
              <a:rPr lang="nl-NL" dirty="0" err="1"/>
              <a:t>by</a:t>
            </a:r>
            <a:r>
              <a:rPr lang="nl-NL" dirty="0"/>
              <a:t> design</a:t>
            </a:r>
          </a:p>
          <a:p>
            <a:r>
              <a:rPr lang="nl-NL" dirty="0"/>
              <a:t>Archief </a:t>
            </a:r>
            <a:r>
              <a:rPr lang="nl-NL" dirty="0" err="1"/>
              <a:t>by</a:t>
            </a:r>
            <a:r>
              <a:rPr lang="nl-NL" dirty="0"/>
              <a:t> design</a:t>
            </a:r>
          </a:p>
          <a:p>
            <a:r>
              <a:rPr lang="nl-NL" dirty="0"/>
              <a:t>Regie op autorisatie en toegang </a:t>
            </a:r>
            <a:r>
              <a:rPr lang="nl-NL" dirty="0" err="1"/>
              <a:t>by</a:t>
            </a:r>
            <a:r>
              <a:rPr lang="nl-NL" dirty="0"/>
              <a:t> design</a:t>
            </a:r>
          </a:p>
          <a:p>
            <a:r>
              <a:rPr lang="nl-NL" dirty="0"/>
              <a:t>Gegevenslandschap: bevragen en bewerken bij de bron</a:t>
            </a:r>
          </a:p>
          <a:p>
            <a:r>
              <a:rPr lang="nl-NL" dirty="0"/>
              <a:t>Transparant en open</a:t>
            </a:r>
          </a:p>
          <a:p>
            <a:r>
              <a:rPr lang="nl-NL" dirty="0"/>
              <a:t>Samen organiseren</a:t>
            </a:r>
          </a:p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4006685"/>
            <a:ext cx="4066155" cy="285131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5529999"/>
            <a:ext cx="4824536" cy="149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72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3094.1115 Operatie BRP_01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King PowerPointsjabloon oranje 50% 130703.potx" id="{C388499A-9F65-41E0-8B86-8801C7A10313}" vid="{F203966B-1F90-4699-AC86-606ED79D645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King PowerPointsjabloon oranje 25% 130703</Template>
  <TotalTime>2707</TotalTime>
  <Words>412</Words>
  <Application>Microsoft Office PowerPoint</Application>
  <PresentationFormat>Diavoorstelling (4:3)</PresentationFormat>
  <Paragraphs>124</Paragraphs>
  <Slides>12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ＭＳ Ｐゴシック</vt:lpstr>
      <vt:lpstr>Arial</vt:lpstr>
      <vt:lpstr>Verdana</vt:lpstr>
      <vt:lpstr>1_3094.1115 Operatie BRP_01</vt:lpstr>
      <vt:lpstr>Gegevens- en berichtenstandaarden  Governance / werkwijze inspelen op nieuwe ontwikkelingen</vt:lpstr>
      <vt:lpstr>Inhoud</vt:lpstr>
      <vt:lpstr>Werkwijze nu - opzet en kaders</vt:lpstr>
      <vt:lpstr>StUF stakeholders</vt:lpstr>
      <vt:lpstr>Werkwijze – nu Beheermodel</vt:lpstr>
      <vt:lpstr>Lopende ontwikkelingen op onze werkwijze </vt:lpstr>
      <vt:lpstr>Externe ontwikkelingen die (mogelijke) aanpassing van onze werkwijze vraagt  (2)</vt:lpstr>
      <vt:lpstr>Externe ontwikkelingen die (mogelijk) aanpassing van onze werkwijze vraagt  (2)</vt:lpstr>
      <vt:lpstr>Externe ontwikkelingen (3) Bewegingen (e-)overheid</vt:lpstr>
      <vt:lpstr>Externe ontwikkelingen (4) Beweging in voorzieningen en stelsels</vt:lpstr>
      <vt:lpstr>Andere uitgangspunten</vt:lpstr>
      <vt:lpstr>Open discussie</vt:lpstr>
    </vt:vector>
  </TitlesOfParts>
  <Company>Vereninging Nederlandse Gemeenten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weg naar een gegevenslandschap</dc:title>
  <dc:creator>Peter Klaver</dc:creator>
  <cp:lastModifiedBy>Peter Klaver</cp:lastModifiedBy>
  <cp:revision>64</cp:revision>
  <dcterms:created xsi:type="dcterms:W3CDTF">2017-03-13T09:57:21Z</dcterms:created>
  <dcterms:modified xsi:type="dcterms:W3CDTF">2017-06-07T06:56:28Z</dcterms:modified>
</cp:coreProperties>
</file>